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3" r:id="rId5"/>
    <p:sldId id="264" r:id="rId6"/>
    <p:sldId id="267" r:id="rId7"/>
    <p:sldId id="258" r:id="rId8"/>
    <p:sldId id="259" r:id="rId9"/>
    <p:sldId id="271" r:id="rId10"/>
    <p:sldId id="260" r:id="rId11"/>
    <p:sldId id="261" r:id="rId12"/>
    <p:sldId id="262" r:id="rId13"/>
    <p:sldId id="270" r:id="rId14"/>
    <p:sldId id="265" r:id="rId15"/>
    <p:sldId id="269" r:id="rId16"/>
    <p:sldId id="268" r:id="rId17"/>
    <p:sldId id="272" r:id="rId18"/>
    <p:sldId id="26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7128792" cy="20162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Отчет психолога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психолого-консультативной работе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ЦРЛС за 2018-2019 гг.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5112568" cy="383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участников тренинг- занятий: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4" y="1264537"/>
          <a:ext cx="8280922" cy="4612734"/>
        </p:xfrm>
        <a:graphic>
          <a:graphicData uri="http://schemas.openxmlformats.org/drawingml/2006/table">
            <a:tbl>
              <a:tblPr/>
              <a:tblGrid>
                <a:gridCol w="1478738"/>
                <a:gridCol w="1783711"/>
                <a:gridCol w="2354177"/>
                <a:gridCol w="2664296"/>
              </a:tblGrid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Курс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Лечебный факультет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Педиатрический факультет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Стоматологический факультет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341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 курс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 курс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flipH="1">
            <a:off x="7924799" y="5805264"/>
            <a:ext cx="45719" cy="6686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Итог работы тренинг – групп: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7704855" cy="1656184"/>
        </p:xfrm>
        <a:graphic>
          <a:graphicData uri="http://schemas.openxmlformats.org/drawingml/2006/table">
            <a:tbl>
              <a:tblPr/>
              <a:tblGrid>
                <a:gridCol w="1570823"/>
                <a:gridCol w="2772101"/>
                <a:gridCol w="2188447"/>
                <a:gridCol w="1173484"/>
              </a:tblGrid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Всего занятий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Кол-во студентов, охваченных тренингами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Средняя посещаемость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Кол-во циклов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1203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flipH="1">
            <a:off x="7924799" y="5373216"/>
            <a:ext cx="45719" cy="1100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371420" cy="35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психолого-консультационная работа: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18722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индивидуальные консультации обращались студенты 1-4 курсов, преподаватели.</a:t>
            </a:r>
          </a:p>
          <a:p>
            <a:pPr algn="ctr">
              <a:buNone/>
            </a:pPr>
            <a:r>
              <a:rPr lang="ru-RU" b="1" dirty="0" smtClean="0"/>
              <a:t>Индивидуальных консультаций</a:t>
            </a:r>
            <a:r>
              <a:rPr lang="ru-RU" dirty="0" smtClean="0"/>
              <a:t> – всего  -  82, из них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060954"/>
          <a:ext cx="8280920" cy="1736198"/>
        </p:xfrm>
        <a:graphic>
          <a:graphicData uri="http://schemas.openxmlformats.org/drawingml/2006/table">
            <a:tbl>
              <a:tblPr/>
              <a:tblGrid>
                <a:gridCol w="2446579"/>
                <a:gridCol w="2561626"/>
                <a:gridCol w="1643700"/>
                <a:gridCol w="1629015"/>
              </a:tblGrid>
              <a:tr h="86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направлены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самообращение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первично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повторно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08912" cy="61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  индивидуальных консультаций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435458" y="6857999"/>
          <a:ext cx="118384" cy="1121664"/>
        </p:xfrm>
        <a:graphic>
          <a:graphicData uri="http://schemas.openxmlformats.org/drawingml/2006/table">
            <a:tbl>
              <a:tblPr/>
              <a:tblGrid>
                <a:gridCol w="29596"/>
                <a:gridCol w="29596"/>
                <a:gridCol w="29596"/>
                <a:gridCol w="29596"/>
              </a:tblGrid>
              <a:tr h="397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 dirty="0">
                          <a:latin typeface="Times New Roman"/>
                          <a:ea typeface="Calibri"/>
                          <a:cs typeface="Times New Roman"/>
                        </a:rPr>
                        <a:t>Курс</a:t>
                      </a:r>
                      <a:endParaRPr lang="ru-RU" sz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 dirty="0">
                          <a:latin typeface="Times New Roman"/>
                          <a:ea typeface="Calibri"/>
                          <a:cs typeface="Times New Roman"/>
                        </a:rPr>
                        <a:t>Лечебный факультет</a:t>
                      </a:r>
                      <a:endParaRPr lang="ru-RU" sz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latin typeface="Times New Roman"/>
                          <a:ea typeface="Calibri"/>
                          <a:cs typeface="Times New Roman"/>
                        </a:rPr>
                        <a:t>Педиатрический факультет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latin typeface="Times New Roman"/>
                          <a:ea typeface="Calibri"/>
                          <a:cs typeface="Times New Roman"/>
                        </a:rPr>
                        <a:t>Стоматологический факультет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4 курс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Преподаватели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98" marR="2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951482"/>
          <a:ext cx="8496943" cy="3637759"/>
        </p:xfrm>
        <a:graphic>
          <a:graphicData uri="http://schemas.openxmlformats.org/drawingml/2006/table">
            <a:tbl>
              <a:tblPr/>
              <a:tblGrid>
                <a:gridCol w="1944216"/>
                <a:gridCol w="1728192"/>
                <a:gridCol w="2304256"/>
                <a:gridCol w="2520279"/>
              </a:tblGrid>
              <a:tr h="8545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Лечебный факультет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Педиатрический факультет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Стоматологический факультет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курс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курс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курс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курс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38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Преподаватели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Основными проблемами индивидуальных обращений являлись: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7606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Проблемы и трудности  психологической и социальной адаптации;</a:t>
            </a:r>
          </a:p>
          <a:p>
            <a:pPr lvl="0"/>
            <a:r>
              <a:rPr lang="ru-RU" dirty="0" smtClean="0"/>
              <a:t>Проблемы и конфликтные ситуации   со сверстниками и преподавателями;</a:t>
            </a:r>
          </a:p>
          <a:p>
            <a:pPr lvl="0"/>
            <a:r>
              <a:rPr lang="ru-RU" dirty="0" smtClean="0"/>
              <a:t>Проблемы межличностных отношений с близкими, сверстниками, противоположным полом, преподавателями;</a:t>
            </a:r>
          </a:p>
          <a:p>
            <a:pPr lvl="0"/>
            <a:r>
              <a:rPr lang="ru-RU" dirty="0" smtClean="0"/>
              <a:t>Трудности и проблемы в учебном процессе (подготовка к экзаменам, страхи  и трудности в публичных выступлениях, страх  и неуверенности сдачи экзаменов, трудности организации личного времени и т.д.);</a:t>
            </a:r>
          </a:p>
          <a:p>
            <a:pPr lvl="0"/>
            <a:r>
              <a:rPr lang="ru-RU" dirty="0" smtClean="0"/>
              <a:t>Проблемы личностного  и профессионального самоопределения при выборе специализации;</a:t>
            </a:r>
          </a:p>
          <a:p>
            <a:pPr lvl="0"/>
            <a:r>
              <a:rPr lang="ru-RU" dirty="0" smtClean="0"/>
              <a:t>Проблемы индивидуального Я - студента (качества личности, склонности, способности, характер и т.д.);</a:t>
            </a:r>
          </a:p>
          <a:p>
            <a:pPr lvl="0"/>
            <a:r>
              <a:rPr lang="ru-RU" dirty="0" smtClean="0"/>
              <a:t>Проблемы психосоматических состояний студентов в процессе обучения (страхи, неуверенность в себе; длительный стресс; снижение работоспособности;  психологический дискомфорт;  снижение настроения; плохой сон и пр.)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004"/>
            <a:ext cx="7632849" cy="58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и участие психолога ЦРЛС в вузовских мероприятиях: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4032448" cy="3528392"/>
          </a:xfrm>
        </p:spPr>
        <p:txBody>
          <a:bodyPr/>
          <a:lstStyle/>
          <a:p>
            <a:r>
              <a:rPr lang="ru-RU" dirty="0" smtClean="0"/>
              <a:t>научно-практических конференциях; </a:t>
            </a:r>
          </a:p>
          <a:p>
            <a:r>
              <a:rPr lang="ru-RU" dirty="0" smtClean="0"/>
              <a:t>советах кураторов;</a:t>
            </a:r>
          </a:p>
          <a:p>
            <a:r>
              <a:rPr lang="ru-RU" dirty="0" smtClean="0"/>
              <a:t> студенческих советах;</a:t>
            </a:r>
          </a:p>
          <a:p>
            <a:r>
              <a:rPr lang="ru-RU" dirty="0" smtClean="0"/>
              <a:t> собраниях волонтерских отрядов.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571647" cy="26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1432"/>
            <a:ext cx="7488832" cy="64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832520" cy="706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259228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учебный   период   с сентября 2018 г. -  по июнь   2019 г. в ЦРЛС велась комплексная психолого-консультативная работа  со студентами,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тьютерами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преподавателями ЧГМА.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91" y="2564904"/>
            <a:ext cx="679106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текущий год являлись: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Психологическое сопровождение  администрации и педагогического коллектива в создании условий обеспечивающих  комфортный морально-психологический климат при взаимодействии преподавателя и студента;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психологической грамотности  студентов, необходимой для получения профессии, развития карьеры, достижения успеха в учебном процессе и 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помощи студентам в профессиональном самоопределении своих возможностей, исходя из способностей, склонностей, интересов, состояния здоровья;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педагогическим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обучении и воспитании студентов, а также формирования у них ответственности и уверенности в себе, способности к активному социальному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работа реализовывалась согласно ранее разработанного перспективного плана по следующим направлениям: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4762872" cy="4845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Психологическая диагностика.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Индивидуальные и</a:t>
            </a:r>
          </a:p>
          <a:p>
            <a:pPr lvl="0"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групповые </a:t>
            </a:r>
          </a:p>
          <a:p>
            <a:pPr lvl="0">
              <a:buNone/>
            </a:pPr>
            <a:r>
              <a:rPr lang="ru-RU" b="1" dirty="0" smtClean="0"/>
              <a:t>    психологические </a:t>
            </a:r>
            <a:r>
              <a:rPr lang="ru-RU" b="1" dirty="0" smtClean="0"/>
              <a:t>консультации.</a:t>
            </a:r>
          </a:p>
          <a:p>
            <a:pPr lvl="0"/>
            <a:endParaRPr lang="ru-RU" b="1" dirty="0" smtClean="0"/>
          </a:p>
          <a:p>
            <a:r>
              <a:rPr lang="ru-RU" b="1" dirty="0" smtClean="0"/>
              <a:t>Психологическая профилактика.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Психологическое просвещение.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5"/>
            <a:ext cx="4320480" cy="33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Анализ психолого-консультативной работы ЦРЛС 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Количество человек  посетивших  Центра развития личности студента –  1266.</a:t>
            </a:r>
          </a:p>
          <a:p>
            <a:pPr lvl="0">
              <a:buNone/>
            </a:pPr>
            <a:r>
              <a:rPr lang="ru-RU" dirty="0" smtClean="0"/>
              <a:t>   Количество человек посетивших групповые тренинг- занятия   -  1203.</a:t>
            </a:r>
          </a:p>
          <a:p>
            <a:pPr lvl="0">
              <a:buNone/>
            </a:pPr>
            <a:r>
              <a:rPr lang="ru-RU" dirty="0" smtClean="0"/>
              <a:t>   Количество человек посетивших индивидуальные консультации – 63.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   Количество проведенных групповых и индивидуальных занятий – 191.</a:t>
            </a:r>
          </a:p>
          <a:p>
            <a:pPr lvl="0">
              <a:buNone/>
            </a:pPr>
            <a:r>
              <a:rPr lang="ru-RU" dirty="0" smtClean="0"/>
              <a:t>   Количество  групповых  тренинг - занятий – 109;</a:t>
            </a:r>
          </a:p>
          <a:p>
            <a:pPr lvl="0">
              <a:buNone/>
            </a:pPr>
            <a:r>
              <a:rPr lang="ru-RU" dirty="0" smtClean="0"/>
              <a:t>   Количество индивидуальных консультаций – 82.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0402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139951" cy="33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248472" cy="29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течении учебного года были проведены циклы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годового плана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Для студентов 1 курса « Адаптация студентов первого курса» 32 занятия – 384 человека;</a:t>
            </a:r>
          </a:p>
          <a:p>
            <a:pPr lvl="0"/>
            <a:r>
              <a:rPr lang="ru-RU" dirty="0" smtClean="0"/>
              <a:t>Для студентов 1 курса «Сплоченность студенческой группы» 5 занятия – 53 человека;</a:t>
            </a:r>
          </a:p>
          <a:p>
            <a:pPr lvl="0"/>
            <a:r>
              <a:rPr lang="ru-RU" dirty="0" smtClean="0"/>
              <a:t>Для студентов 2 курса« На экзамен без страха»    27 занятий – 276 человек.</a:t>
            </a:r>
          </a:p>
          <a:p>
            <a:pPr lvl="0"/>
            <a:r>
              <a:rPr lang="ru-RU" dirty="0" smtClean="0"/>
              <a:t>Для студентов волонтерских отрядов по проф.ориентированию  школьников «Тренинг ораторского искусства» - 3 занятий – 25 человек.</a:t>
            </a:r>
          </a:p>
          <a:p>
            <a:pPr lvl="0"/>
            <a:r>
              <a:rPr lang="ru-RU" dirty="0" smtClean="0"/>
              <a:t>Для студентов 2- 4 курса «Решение конфликтных ситуаций в группе» 2 занятия  - 18 человек.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800" y="274638"/>
            <a:ext cx="24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859216" cy="58532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Тренинг по формированию </a:t>
            </a:r>
            <a:r>
              <a:rPr lang="ru-RU" dirty="0" err="1" smtClean="0"/>
              <a:t>ценнностых</a:t>
            </a:r>
            <a:r>
              <a:rPr lang="ru-RU" dirty="0" smtClean="0"/>
              <a:t> ориентаций института семьи и брака для студентов 2 курса « Семья – маленькое государство» 28 занятия – 252 человека.</a:t>
            </a:r>
          </a:p>
          <a:p>
            <a:pPr lvl="0"/>
            <a:r>
              <a:rPr lang="ru-RU" dirty="0" smtClean="0"/>
              <a:t>Тренинг по формированию лидерских способностей  « Я лидер» 2 занятия – 28 человек.</a:t>
            </a:r>
          </a:p>
          <a:p>
            <a:pPr lvl="0"/>
            <a:r>
              <a:rPr lang="ru-RU" dirty="0" smtClean="0"/>
              <a:t>Тренинг занятия по программе «</a:t>
            </a:r>
            <a:r>
              <a:rPr lang="en-US" dirty="0" smtClean="0"/>
              <a:t>PRO</a:t>
            </a:r>
            <a:r>
              <a:rPr lang="ru-RU" dirty="0" smtClean="0"/>
              <a:t> здоровый выбор»  для волонтерских отрядов ЧГМА  5 занятий – 57 человек.</a:t>
            </a:r>
          </a:p>
          <a:p>
            <a:pPr lvl="0"/>
            <a:r>
              <a:rPr lang="ru-RU" dirty="0" smtClean="0"/>
              <a:t>Тренинг «Тайм-менеджмент» для студентов 1-5 курсов 2 занятия – 16 человек.</a:t>
            </a:r>
          </a:p>
          <a:p>
            <a:pPr lvl="0"/>
            <a:r>
              <a:rPr lang="ru-RU" dirty="0" smtClean="0"/>
              <a:t> Тренинг занятия для </a:t>
            </a:r>
            <a:r>
              <a:rPr lang="ru-RU" dirty="0" err="1" smtClean="0"/>
              <a:t>тьютеров</a:t>
            </a:r>
            <a:r>
              <a:rPr lang="ru-RU" dirty="0" smtClean="0"/>
              <a:t>  «Школа </a:t>
            </a:r>
            <a:r>
              <a:rPr lang="ru-RU" dirty="0" err="1" smtClean="0"/>
              <a:t>тьютерства</a:t>
            </a:r>
            <a:r>
              <a:rPr lang="ru-RU" dirty="0" smtClean="0"/>
              <a:t>» - 3 занятия – 94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95" y="476672"/>
            <a:ext cx="7853029" cy="59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683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Отчет психолога  по психолого-консультативной работе ЦРЛС за 2018-2019 гг. </vt:lpstr>
      <vt:lpstr>Слайд 2</vt:lpstr>
      <vt:lpstr>Основными целями работы на текущий год являлись: </vt:lpstr>
      <vt:lpstr>Данная работа реализовывалась согласно ранее разработанного перспективного плана по следующим направлениям: </vt:lpstr>
      <vt:lpstr>Анализ психолого-консультативной работы ЦРЛС :</vt:lpstr>
      <vt:lpstr>Слайд 6</vt:lpstr>
      <vt:lpstr>В течении учебного года были проведены циклы тренингов согласно годового плана работы: </vt:lpstr>
      <vt:lpstr>Слайд 8</vt:lpstr>
      <vt:lpstr>Слайд 9</vt:lpstr>
      <vt:lpstr>Количественные показатели участников тренинг- занятий: </vt:lpstr>
      <vt:lpstr>Итог работы тренинг – групп: </vt:lpstr>
      <vt:lpstr>Индивидуальная психолого-консультационная работа: </vt:lpstr>
      <vt:lpstr>Слайд 13</vt:lpstr>
      <vt:lpstr>Количественные показатели  индивидуальных консультаций : </vt:lpstr>
      <vt:lpstr>Слайд 15</vt:lpstr>
      <vt:lpstr> Основными проблемами индивидуальных обращений являлись:</vt:lpstr>
      <vt:lpstr>Слайд 17</vt:lpstr>
      <vt:lpstr>Посещение и участие психолога ЦРЛС в вузовских мероприятиях: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20</cp:revision>
  <dcterms:created xsi:type="dcterms:W3CDTF">2019-06-07T04:41:46Z</dcterms:created>
  <dcterms:modified xsi:type="dcterms:W3CDTF">2019-06-10T06:00:12Z</dcterms:modified>
</cp:coreProperties>
</file>